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1" autoAdjust="0"/>
    <p:restoredTop sz="94660"/>
  </p:normalViewPr>
  <p:slideViewPr>
    <p:cSldViewPr snapToGrid="0">
      <p:cViewPr varScale="1">
        <p:scale>
          <a:sx n="89" d="100"/>
          <a:sy n="89" d="100"/>
        </p:scale>
        <p:origin x="-47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492961" y="1179096"/>
            <a:ext cx="7613565" cy="1419726"/>
          </a:xfrm>
        </p:spPr>
        <p:txBody>
          <a:bodyPr>
            <a:noAutofit/>
          </a:bodyPr>
          <a:lstStyle/>
          <a:p>
            <a:pPr algn="ctr"/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人事处有关工作介绍</a:t>
            </a:r>
            <a:endParaRPr lang="zh-CN" altLang="en-US" sz="6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229100" y="3922295"/>
            <a:ext cx="3886200" cy="1324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000"/>
              </a:lnSpc>
            </a:pP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徐秀萍</a:t>
            </a:r>
            <a:endParaRPr lang="en-US" altLang="zh-CN" sz="3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ts val="5000"/>
              </a:lnSpc>
            </a:pPr>
            <a:r>
              <a:rPr lang="en-US" altLang="zh-CN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2018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417802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17982" y="838018"/>
            <a:ext cx="4134465" cy="76944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CN" alt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花径不曾缘客</a:t>
            </a:r>
            <a:r>
              <a:rPr lang="zh-CN" altLang="en-US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扫</a:t>
            </a:r>
            <a:endParaRPr lang="en-US" altLang="zh-CN" sz="4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586718" y="1981680"/>
            <a:ext cx="4414282" cy="76944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蓬门今始为君开</a:t>
            </a:r>
            <a:endParaRPr lang="zh-CN" altLang="en-US" sz="4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" name="双波形 3"/>
          <p:cNvSpPr/>
          <p:nvPr/>
        </p:nvSpPr>
        <p:spPr>
          <a:xfrm>
            <a:off x="2917658" y="3597442"/>
            <a:ext cx="5973679" cy="2358189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239326" y="4325605"/>
            <a:ext cx="5426242" cy="830997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zh-CN" altLang="en-US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人事处随时欢迎您！</a:t>
            </a:r>
            <a:endParaRPr lang="zh-CN" altLang="en-US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673391" y="1222738"/>
            <a:ext cx="1227221" cy="280076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8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谢</a:t>
            </a:r>
            <a:endParaRPr lang="en-US" altLang="zh-CN" sz="88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8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谢</a:t>
            </a:r>
            <a:endParaRPr lang="zh-CN" altLang="en-US" sz="8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43616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3394248" y="3459865"/>
            <a:ext cx="16048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人事：</a:t>
            </a:r>
            <a:endParaRPr lang="en-US" altLang="zh-CN" sz="40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844089" y="558582"/>
            <a:ext cx="4926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人事处工作内容</a:t>
            </a:r>
            <a:endParaRPr lang="zh-CN" altLang="en-US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480900" y="1828800"/>
            <a:ext cx="17949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人才：</a:t>
            </a:r>
            <a:endParaRPr lang="zh-CN" altLang="en-US" sz="40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480901" y="2701387"/>
            <a:ext cx="171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师资：</a:t>
            </a:r>
            <a:endParaRPr lang="zh-CN" altLang="en-US" sz="40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0900" y="4281861"/>
            <a:ext cx="1716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工资：</a:t>
            </a:r>
            <a:endParaRPr lang="zh-CN" altLang="en-US" sz="40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4" name="双大括号 13"/>
          <p:cNvSpPr/>
          <p:nvPr/>
        </p:nvSpPr>
        <p:spPr>
          <a:xfrm>
            <a:off x="3284621" y="2182743"/>
            <a:ext cx="109627" cy="2678015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5362498" y="3551506"/>
            <a:ext cx="1215189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考核</a:t>
            </a:r>
            <a:endParaRPr lang="zh-CN" altLang="en-US" sz="36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362498" y="2732164"/>
            <a:ext cx="1215189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育才</a:t>
            </a:r>
            <a:endParaRPr lang="zh-CN" altLang="en-US" sz="36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362498" y="1859577"/>
            <a:ext cx="1215189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引才</a:t>
            </a:r>
            <a:endParaRPr lang="zh-CN" altLang="en-US" sz="36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362498" y="4343416"/>
            <a:ext cx="1215189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薪资</a:t>
            </a:r>
            <a:endParaRPr lang="zh-CN" altLang="en-US" sz="36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1594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2731227" y="4247596"/>
            <a:ext cx="13775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育才</a:t>
            </a:r>
            <a:endParaRPr lang="zh-CN" altLang="en-US" sz="4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596578" y="1351136"/>
            <a:ext cx="14039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引才</a:t>
            </a:r>
            <a:endParaRPr lang="zh-CN" altLang="en-US" sz="4000" b="1" dirty="0">
              <a:solidFill>
                <a:prstClr val="black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87754" y="440210"/>
            <a:ext cx="4196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高层次人才引进办法</a:t>
            </a:r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287753" y="1058748"/>
            <a:ext cx="42591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海鸥计划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287753" y="1638836"/>
            <a:ext cx="4060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柔性人才引进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287753" y="2223611"/>
            <a:ext cx="4441157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“和山学者”岗位计划</a:t>
            </a:r>
            <a:endParaRPr lang="zh-CN" altLang="en-US" dirty="0"/>
          </a:p>
        </p:txBody>
      </p:sp>
      <p:sp>
        <p:nvSpPr>
          <p:cNvPr id="5" name="左大括号 4"/>
          <p:cNvSpPr/>
          <p:nvPr/>
        </p:nvSpPr>
        <p:spPr>
          <a:xfrm>
            <a:off x="4108784" y="727912"/>
            <a:ext cx="178969" cy="1804736"/>
          </a:xfrm>
          <a:prstGeom prst="leftBrace">
            <a:avLst/>
          </a:prstGeom>
          <a:ln w="38100">
            <a:solidFill>
              <a:srgbClr val="C0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isometricOffAxis1Left"/>
            <a:lightRig rig="threePt" dir="t"/>
          </a:scene3d>
          <a:sp3d>
            <a:bevelT w="101600" prst="ribl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4493793" y="3592695"/>
            <a:ext cx="30078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人才项目申报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553951" y="4370707"/>
            <a:ext cx="2887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人才梯队培育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553951" y="5148719"/>
            <a:ext cx="27732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人才培养政策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397549" y="2285165"/>
            <a:ext cx="2398057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400" dirty="0" smtClean="0"/>
              <a:t>高层次人才汇聚</a:t>
            </a:r>
            <a:endParaRPr lang="zh-CN" altLang="en-US" sz="2400" dirty="0"/>
          </a:p>
        </p:txBody>
      </p:sp>
      <p:sp>
        <p:nvSpPr>
          <p:cNvPr id="17" name="左大括号 16"/>
          <p:cNvSpPr/>
          <p:nvPr/>
        </p:nvSpPr>
        <p:spPr>
          <a:xfrm>
            <a:off x="4211804" y="3779922"/>
            <a:ext cx="178969" cy="1804736"/>
          </a:xfrm>
          <a:prstGeom prst="leftBrace">
            <a:avLst/>
          </a:prstGeom>
          <a:ln w="38100">
            <a:solidFill>
              <a:srgbClr val="C0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isometricOffAxis1Left"/>
            <a:lightRig rig="threePt" dir="t"/>
          </a:scene3d>
          <a:sp3d>
            <a:bevelT w="101600" prst="ribl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1149016" y="5072480"/>
            <a:ext cx="2781239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400" dirty="0" smtClean="0"/>
              <a:t>青年人才脱颖而出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98190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2224" y="2097839"/>
            <a:ext cx="2060448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+mn-ea"/>
              </a:rPr>
              <a:t>国家万人计划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0704" y="2653425"/>
            <a:ext cx="28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国家特支计划</a:t>
            </a:r>
            <a:endParaRPr lang="zh-CN" altLang="en-US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0874" y="1612916"/>
            <a:ext cx="210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杰出人才</a:t>
            </a:r>
            <a:endParaRPr lang="zh-CN" alt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340874" y="2879716"/>
            <a:ext cx="1507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领军人才</a:t>
            </a:r>
            <a:endParaRPr lang="zh-CN" alt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315968" y="4293678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青年拔尖人才</a:t>
            </a:r>
            <a:endParaRPr lang="zh-CN" alt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449568" y="2168388"/>
            <a:ext cx="271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科技创新领军人才</a:t>
            </a:r>
            <a:endParaRPr lang="zh-CN" altLang="en-US" sz="24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74474" y="2651837"/>
            <a:ext cx="2693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科技创业领军人才</a:t>
            </a:r>
            <a:endParaRPr lang="zh-CN" altLang="en-US" sz="24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4474" y="3115090"/>
            <a:ext cx="3693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哲学社会科学领军人才</a:t>
            </a:r>
            <a:endParaRPr lang="zh-CN" altLang="en-US" sz="24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74474" y="3561608"/>
            <a:ext cx="3169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教学名师</a:t>
            </a:r>
            <a:endParaRPr lang="zh-CN" altLang="en-US" sz="24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左大括号 14"/>
          <p:cNvSpPr/>
          <p:nvPr/>
        </p:nvSpPr>
        <p:spPr>
          <a:xfrm>
            <a:off x="4157472" y="1743456"/>
            <a:ext cx="183402" cy="2781055"/>
          </a:xfrm>
          <a:prstGeom prst="leftBrac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左大括号 15"/>
          <p:cNvSpPr/>
          <p:nvPr/>
        </p:nvSpPr>
        <p:spPr>
          <a:xfrm>
            <a:off x="6449568" y="2559504"/>
            <a:ext cx="45719" cy="1232936"/>
          </a:xfrm>
          <a:prstGeom prst="leftBrac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1609344" y="3264700"/>
            <a:ext cx="2157984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+mj-ea"/>
                <a:ea typeface="+mj-ea"/>
              </a:rPr>
              <a:t>2012-2022</a:t>
            </a:r>
            <a:r>
              <a:rPr lang="zh-CN" altLang="en-US" sz="2400" b="1" dirty="0" smtClean="0">
                <a:latin typeface="+mj-ea"/>
                <a:ea typeface="+mj-ea"/>
              </a:rPr>
              <a:t>年</a:t>
            </a:r>
            <a:endParaRPr lang="zh-CN" altLang="en-US" sz="2400" b="1" dirty="0">
              <a:latin typeface="+mj-ea"/>
              <a:ea typeface="+mj-e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38528" y="4524511"/>
            <a:ext cx="1682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自然科学</a:t>
            </a:r>
            <a:endParaRPr lang="zh-CN" alt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917801" y="5013824"/>
            <a:ext cx="1850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工程技术</a:t>
            </a:r>
            <a:endParaRPr lang="zh-CN" alt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940966" y="5475489"/>
            <a:ext cx="2340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哲学社会科学</a:t>
            </a:r>
            <a:endParaRPr lang="zh-CN" altLang="en-US" sz="2400" b="1" dirty="0"/>
          </a:p>
        </p:txBody>
      </p:sp>
      <p:sp>
        <p:nvSpPr>
          <p:cNvPr id="21" name="空心弧 20"/>
          <p:cNvSpPr/>
          <p:nvPr/>
        </p:nvSpPr>
        <p:spPr>
          <a:xfrm>
            <a:off x="1792224" y="4293678"/>
            <a:ext cx="1975104" cy="230833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3" name="线形标注 1 22"/>
          <p:cNvSpPr/>
          <p:nvPr/>
        </p:nvSpPr>
        <p:spPr>
          <a:xfrm>
            <a:off x="6717792" y="1487424"/>
            <a:ext cx="1603509" cy="475488"/>
          </a:xfrm>
          <a:prstGeom prst="borderCallout1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线形标注 2 23"/>
          <p:cNvSpPr/>
          <p:nvPr/>
        </p:nvSpPr>
        <p:spPr>
          <a:xfrm>
            <a:off x="10424160" y="2473387"/>
            <a:ext cx="1243584" cy="549413"/>
          </a:xfrm>
          <a:prstGeom prst="borderCallout2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7089648" y="1517011"/>
            <a:ext cx="1231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100</a:t>
            </a:r>
            <a:r>
              <a:rPr lang="zh-CN" altLang="en-US" sz="2400" b="1" dirty="0" smtClean="0"/>
              <a:t>名</a:t>
            </a:r>
            <a:endParaRPr lang="zh-CN" altLang="en-US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0424160" y="2536751"/>
            <a:ext cx="1255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+mj-ea"/>
                <a:ea typeface="+mj-ea"/>
              </a:rPr>
              <a:t>8000</a:t>
            </a:r>
            <a:r>
              <a:rPr lang="zh-CN" altLang="en-US" sz="2400" b="1" dirty="0" smtClean="0">
                <a:latin typeface="+mj-ea"/>
                <a:ea typeface="+mj-ea"/>
              </a:rPr>
              <a:t>名</a:t>
            </a:r>
            <a:endParaRPr lang="zh-CN" altLang="en-US" sz="2400" b="1" dirty="0">
              <a:latin typeface="+mj-ea"/>
              <a:ea typeface="+mj-ea"/>
            </a:endParaRPr>
          </a:p>
        </p:txBody>
      </p:sp>
      <p:sp>
        <p:nvSpPr>
          <p:cNvPr id="30" name="椭圆形标注 29"/>
          <p:cNvSpPr/>
          <p:nvPr/>
        </p:nvSpPr>
        <p:spPr>
          <a:xfrm>
            <a:off x="6449568" y="4293678"/>
            <a:ext cx="1706880" cy="720146"/>
          </a:xfrm>
          <a:prstGeom prst="wedgeEllipseCallou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TextBox 30"/>
          <p:cNvSpPr txBox="1"/>
          <p:nvPr/>
        </p:nvSpPr>
        <p:spPr>
          <a:xfrm>
            <a:off x="6717792" y="4409094"/>
            <a:ext cx="1207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+mj-ea"/>
                <a:ea typeface="+mj-ea"/>
              </a:rPr>
              <a:t>2000</a:t>
            </a:r>
            <a:r>
              <a:rPr lang="zh-CN" altLang="en-US" sz="2400" b="1" dirty="0" smtClean="0">
                <a:latin typeface="+mj-ea"/>
                <a:ea typeface="+mj-ea"/>
              </a:rPr>
              <a:t>名</a:t>
            </a:r>
            <a:endParaRPr lang="zh-CN" altLang="en-US" sz="2400" b="1" dirty="0">
              <a:latin typeface="+mj-ea"/>
              <a:ea typeface="+mj-ea"/>
            </a:endParaRPr>
          </a:p>
        </p:txBody>
      </p:sp>
      <p:sp>
        <p:nvSpPr>
          <p:cNvPr id="32" name="七角星 31"/>
          <p:cNvSpPr/>
          <p:nvPr/>
        </p:nvSpPr>
        <p:spPr>
          <a:xfrm>
            <a:off x="8321040" y="4097106"/>
            <a:ext cx="2438400" cy="1899859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8644128" y="4858215"/>
            <a:ext cx="1780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35</a:t>
            </a:r>
            <a:r>
              <a:rPr lang="zh-CN" altLang="en-US" sz="2400" b="1" i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周岁以下</a:t>
            </a:r>
            <a:endParaRPr lang="zh-CN" altLang="en-US" sz="2400" b="1" i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43579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8528" y="1475232"/>
            <a:ext cx="237744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浙江省万人计划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7280" y="1956496"/>
            <a:ext cx="28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浙江省特支计划</a:t>
            </a:r>
            <a:endParaRPr lang="zh-CN" altLang="en-US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48307" y="2590764"/>
            <a:ext cx="2157984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+mj-ea"/>
                <a:ea typeface="+mj-ea"/>
              </a:rPr>
              <a:t>2017-2027</a:t>
            </a:r>
            <a:r>
              <a:rPr lang="zh-CN" altLang="en-US" sz="2400" b="1" dirty="0" smtClean="0">
                <a:latin typeface="+mj-ea"/>
                <a:ea typeface="+mj-ea"/>
              </a:rPr>
              <a:t>年</a:t>
            </a:r>
            <a:endParaRPr lang="zh-CN" altLang="en-US" sz="2400" b="1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6051" y="3590268"/>
            <a:ext cx="1682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自然科学</a:t>
            </a:r>
            <a:endParaRPr lang="zh-CN" alt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065324" y="4079581"/>
            <a:ext cx="1850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工程技术</a:t>
            </a:r>
            <a:endParaRPr lang="zh-CN" alt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088489" y="4541246"/>
            <a:ext cx="2340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哲学社会科学</a:t>
            </a:r>
            <a:endParaRPr lang="zh-CN" alt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88489" y="5021850"/>
            <a:ext cx="2340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经济金融管理</a:t>
            </a:r>
            <a:endParaRPr lang="zh-CN" altLang="en-US" sz="2400" b="1" dirty="0"/>
          </a:p>
        </p:txBody>
      </p:sp>
      <p:sp>
        <p:nvSpPr>
          <p:cNvPr id="3" name="空心弧 2"/>
          <p:cNvSpPr/>
          <p:nvPr/>
        </p:nvSpPr>
        <p:spPr>
          <a:xfrm>
            <a:off x="1848307" y="3343518"/>
            <a:ext cx="1914144" cy="420348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48010" y="1374277"/>
            <a:ext cx="210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杰出人才</a:t>
            </a:r>
            <a:endParaRPr lang="zh-CN" alt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048010" y="2590764"/>
            <a:ext cx="1507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领军人才</a:t>
            </a:r>
            <a:endParaRPr lang="zh-CN" alt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937760" y="4066292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青年拔尖人才</a:t>
            </a:r>
            <a:endParaRPr lang="zh-CN" alt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436329" y="1612915"/>
            <a:ext cx="3269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ea"/>
              </a:rPr>
              <a:t>科技创新领军人才</a:t>
            </a:r>
            <a:endParaRPr lang="zh-CN" alt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e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36329" y="2074580"/>
            <a:ext cx="3269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ea"/>
              </a:rPr>
              <a:t>科技创业领军人才</a:t>
            </a:r>
            <a:endParaRPr lang="zh-CN" alt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51586" y="2536245"/>
            <a:ext cx="3420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ea"/>
              </a:rPr>
              <a:t>人文社科领军人才</a:t>
            </a:r>
            <a:endParaRPr lang="zh-CN" alt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e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451586" y="2965101"/>
            <a:ext cx="3688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ea"/>
              </a:rPr>
              <a:t>教学名师</a:t>
            </a:r>
            <a:endParaRPr lang="zh-CN" alt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51586" y="3426766"/>
            <a:ext cx="3269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ea"/>
              </a:rPr>
              <a:t>高技能领军人才</a:t>
            </a:r>
            <a:endParaRPr lang="zh-CN" alt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e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51586" y="3843463"/>
            <a:ext cx="2950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ea"/>
              </a:rPr>
              <a:t>传统工艺领军人才</a:t>
            </a:r>
            <a:endParaRPr lang="zh-CN" alt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ea"/>
            </a:endParaRPr>
          </a:p>
        </p:txBody>
      </p:sp>
      <p:sp>
        <p:nvSpPr>
          <p:cNvPr id="21" name="左大括号 20"/>
          <p:cNvSpPr/>
          <p:nvPr/>
        </p:nvSpPr>
        <p:spPr>
          <a:xfrm>
            <a:off x="7156704" y="1936897"/>
            <a:ext cx="279624" cy="2142684"/>
          </a:xfrm>
          <a:prstGeom prst="leftBrace">
            <a:avLst/>
          </a:prstGeom>
          <a:ln w="38100"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左大括号 21"/>
          <p:cNvSpPr/>
          <p:nvPr/>
        </p:nvSpPr>
        <p:spPr>
          <a:xfrm>
            <a:off x="4698332" y="1612915"/>
            <a:ext cx="45719" cy="2697498"/>
          </a:xfrm>
          <a:prstGeom prst="leftBrace">
            <a:avLst/>
          </a:prstGeom>
          <a:ln w="38100"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137484" y="5228260"/>
            <a:ext cx="3386890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 2017</a:t>
            </a: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年，首批</a:t>
            </a:r>
            <a:r>
              <a:rPr lang="en-US" altLang="zh-C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199</a:t>
            </a: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名</a:t>
            </a: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611177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51386" y="2488987"/>
            <a:ext cx="2526631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浙江省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151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人才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泪滴形 3"/>
          <p:cNvSpPr/>
          <p:nvPr/>
        </p:nvSpPr>
        <p:spPr>
          <a:xfrm>
            <a:off x="4729413" y="571478"/>
            <a:ext cx="2099511" cy="1064795"/>
          </a:xfrm>
          <a:prstGeom prst="teardrop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975060" y="857107"/>
            <a:ext cx="1949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2011-2020</a:t>
            </a: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年</a:t>
            </a: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071311" y="2027322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+mn-ea"/>
              </a:rPr>
              <a:t>第一层次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137483" y="2822003"/>
            <a:ext cx="2466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+mn-ea"/>
              </a:rPr>
              <a:t>第二层次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176586" y="3616684"/>
            <a:ext cx="2388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+mn-ea"/>
              </a:rPr>
              <a:t>第三层次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10" name="左大括号 9"/>
          <p:cNvSpPr/>
          <p:nvPr/>
        </p:nvSpPr>
        <p:spPr>
          <a:xfrm>
            <a:off x="4884824" y="2279208"/>
            <a:ext cx="180472" cy="1558090"/>
          </a:xfrm>
          <a:prstGeom prst="leftBrac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竖卷形 10"/>
          <p:cNvSpPr/>
          <p:nvPr/>
        </p:nvSpPr>
        <p:spPr>
          <a:xfrm>
            <a:off x="7694195" y="1358019"/>
            <a:ext cx="3080084" cy="334031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8307805" y="2048375"/>
            <a:ext cx="1882942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每五年一轮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422105" y="2660435"/>
            <a:ext cx="1407695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100</a:t>
            </a:r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名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428120" y="3184584"/>
            <a:ext cx="1401679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500</a:t>
            </a:r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名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464215" y="3708733"/>
            <a:ext cx="1365584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1000</a:t>
            </a:r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名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856497" y="4464293"/>
            <a:ext cx="3745831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微软雅黑" panose="020B0503020204020204" pitchFamily="34" charset="-122"/>
                <a:ea typeface="微软雅黑" panose="020B0503020204020204" pitchFamily="34" charset="-122"/>
              </a:rPr>
              <a:t>省高校中青年学科带头人</a:t>
            </a:r>
            <a:endParaRPr lang="zh-CN" altLang="en-US" sz="24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856497" y="5142736"/>
            <a:ext cx="3745831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微软雅黑" panose="020B0503020204020204" pitchFamily="34" charset="-122"/>
                <a:ea typeface="微软雅黑" panose="020B0503020204020204" pitchFamily="34" charset="-122"/>
              </a:rPr>
              <a:t>钱江人才计划</a:t>
            </a:r>
            <a:r>
              <a:rPr lang="en-US" altLang="zh-CN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微软雅黑" panose="020B0503020204020204" pitchFamily="34" charset="-122"/>
                <a:ea typeface="微软雅黑" panose="020B0503020204020204" pitchFamily="34" charset="-122"/>
              </a:rPr>
              <a:t>C\D</a:t>
            </a:r>
            <a:r>
              <a:rPr lang="zh-CN" alt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微软雅黑" panose="020B0503020204020204" pitchFamily="34" charset="-122"/>
                <a:ea typeface="微软雅黑" panose="020B0503020204020204" pitchFamily="34" charset="-122"/>
              </a:rPr>
              <a:t>类</a:t>
            </a:r>
            <a:endParaRPr lang="zh-CN" altLang="en-US" sz="24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856497" y="5778672"/>
            <a:ext cx="3745831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微软雅黑" panose="020B0503020204020204" pitchFamily="34" charset="-122"/>
                <a:ea typeface="微软雅黑" panose="020B0503020204020204" pitchFamily="34" charset="-122"/>
              </a:rPr>
              <a:t>学校人才梯队（两年一次）</a:t>
            </a:r>
            <a:endParaRPr lang="zh-CN" altLang="en-US" sz="24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4463716" y="1307991"/>
            <a:ext cx="265696" cy="950163"/>
          </a:xfrm>
          <a:prstGeom prst="line">
            <a:avLst/>
          </a:prstGeom>
          <a:ln w="38100"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肘形连接符 23"/>
          <p:cNvCxnSpPr/>
          <p:nvPr/>
        </p:nvCxnSpPr>
        <p:spPr>
          <a:xfrm>
            <a:off x="6882063" y="2510040"/>
            <a:ext cx="980574" cy="905376"/>
          </a:xfrm>
          <a:prstGeom prst="bentConnector3">
            <a:avLst/>
          </a:prstGeom>
          <a:ln w="38100"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0501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横卷形 1"/>
          <p:cNvSpPr/>
          <p:nvPr/>
        </p:nvSpPr>
        <p:spPr>
          <a:xfrm>
            <a:off x="3110163" y="1624262"/>
            <a:ext cx="2622884" cy="2574758"/>
          </a:xfrm>
          <a:prstGeom prst="horizontalScrol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3525253" y="2496142"/>
            <a:ext cx="22499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省高校高水平创新团队</a:t>
            </a:r>
            <a:endParaRPr lang="zh-CN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5" name="横卷形 4"/>
          <p:cNvSpPr/>
          <p:nvPr/>
        </p:nvSpPr>
        <p:spPr>
          <a:xfrm>
            <a:off x="7182852" y="1623851"/>
            <a:ext cx="2502569" cy="2538663"/>
          </a:xfrm>
          <a:prstGeom prst="horizontalScrol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7585910" y="2416130"/>
            <a:ext cx="20333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校国际化协同创新团队</a:t>
            </a:r>
          </a:p>
        </p:txBody>
      </p:sp>
    </p:spTree>
    <p:extLst>
      <p:ext uri="{BB962C8B-B14F-4D97-AF65-F5344CB8AC3E}">
        <p14:creationId xmlns:p14="http://schemas.microsoft.com/office/powerpoint/2010/main" val="81507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203404" y="467323"/>
            <a:ext cx="2776289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n-ea"/>
              </a:rPr>
              <a:t>青年教师导师制</a:t>
            </a:r>
            <a:endParaRPr lang="zh-CN" altLang="en-US" sz="2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03404" y="1625964"/>
            <a:ext cx="3543301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n-ea"/>
              </a:rPr>
              <a:t>双师双能型教师培养</a:t>
            </a:r>
            <a:endParaRPr lang="zh-CN" altLang="en-US" sz="2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03404" y="1037234"/>
            <a:ext cx="5462339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n-ea"/>
              </a:rPr>
              <a:t>教职工国境内外培养（鲲鹏计划）</a:t>
            </a:r>
            <a:endParaRPr lang="zh-CN" altLang="en-US" sz="2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203403" y="2214695"/>
            <a:ext cx="3543302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n-ea"/>
              </a:rPr>
              <a:t>高层次人才学术假</a:t>
            </a:r>
            <a:endParaRPr lang="zh-CN" altLang="en-US" sz="2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260556" y="2972558"/>
            <a:ext cx="2719137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ea"/>
              </a:rPr>
              <a:t>教师资格证</a:t>
            </a:r>
            <a:endParaRPr lang="zh-CN" altLang="en-US" sz="2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260556" y="3549730"/>
            <a:ext cx="2719137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ea"/>
              </a:rPr>
              <a:t>岗培证书</a:t>
            </a:r>
            <a:endParaRPr lang="zh-CN" altLang="en-US" sz="2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n-ea"/>
            </a:endParaRPr>
          </a:p>
        </p:txBody>
      </p:sp>
      <p:sp>
        <p:nvSpPr>
          <p:cNvPr id="10" name="左弧形箭头 9"/>
          <p:cNvSpPr/>
          <p:nvPr/>
        </p:nvSpPr>
        <p:spPr>
          <a:xfrm>
            <a:off x="2406316" y="673768"/>
            <a:ext cx="619626" cy="174457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" name="左弧形箭头 10"/>
          <p:cNvSpPr/>
          <p:nvPr/>
        </p:nvSpPr>
        <p:spPr>
          <a:xfrm>
            <a:off x="2677026" y="3170321"/>
            <a:ext cx="348916" cy="63165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2" name="流程图: 顺序访问存储器 11"/>
          <p:cNvSpPr/>
          <p:nvPr/>
        </p:nvSpPr>
        <p:spPr>
          <a:xfrm>
            <a:off x="2484521" y="4632158"/>
            <a:ext cx="1973179" cy="1624263"/>
          </a:xfrm>
          <a:prstGeom prst="flowChartMagneticTap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2806366" y="5021358"/>
            <a:ext cx="15610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职称</a:t>
            </a:r>
            <a:endParaRPr lang="zh-CN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975055" y="4640430"/>
            <a:ext cx="1046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类型</a:t>
            </a:r>
            <a:endParaRPr lang="zh-CN" altLang="en-US" sz="2800" b="1" dirty="0"/>
          </a:p>
        </p:txBody>
      </p:sp>
      <p:sp>
        <p:nvSpPr>
          <p:cNvPr id="15" name="文本框 14"/>
          <p:cNvSpPr txBox="1"/>
          <p:nvPr/>
        </p:nvSpPr>
        <p:spPr>
          <a:xfrm>
            <a:off x="4975054" y="5606133"/>
            <a:ext cx="1046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要求</a:t>
            </a:r>
            <a:endParaRPr lang="zh-CN" altLang="en-US" sz="2800" b="1" dirty="0"/>
          </a:p>
        </p:txBody>
      </p:sp>
      <p:sp>
        <p:nvSpPr>
          <p:cNvPr id="16" name="文本框 15"/>
          <p:cNvSpPr txBox="1"/>
          <p:nvPr/>
        </p:nvSpPr>
        <p:spPr>
          <a:xfrm>
            <a:off x="6377372" y="3318897"/>
            <a:ext cx="2110993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教学科研并重</a:t>
            </a: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377372" y="3811340"/>
            <a:ext cx="2110993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教学为主</a:t>
            </a: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377373" y="4303783"/>
            <a:ext cx="211099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科研为主</a:t>
            </a: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377372" y="4791634"/>
            <a:ext cx="2110993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社会服务推广</a:t>
            </a: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左弧形箭头 19"/>
          <p:cNvSpPr/>
          <p:nvPr/>
        </p:nvSpPr>
        <p:spPr>
          <a:xfrm>
            <a:off x="6021802" y="3651584"/>
            <a:ext cx="204540" cy="136977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060905" y="5519528"/>
            <a:ext cx="5209675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教学工作量，论文、项目、奖项；出国境</a:t>
            </a:r>
            <a:r>
              <a:rPr lang="en-US" altLang="zh-C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6</a:t>
            </a: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个月以上；学历；任职年限</a:t>
            </a: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662815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4484767" y="589939"/>
            <a:ext cx="3964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人事处工作人员</a:t>
            </a:r>
            <a:endParaRPr lang="zh-CN" altLang="en-US" sz="36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55129" y="1967163"/>
            <a:ext cx="3019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处长：徐秀萍</a:t>
            </a:r>
            <a:endParaRPr lang="zh-CN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79192" y="2654727"/>
            <a:ext cx="3206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副处长：蒋燕霞</a:t>
            </a:r>
            <a:endParaRPr lang="zh-CN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955128" y="3421739"/>
            <a:ext cx="4511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人才人事副主管：张林</a:t>
            </a:r>
            <a:endParaRPr lang="zh-CN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979191" y="4149028"/>
            <a:ext cx="4487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师资劳资副主管：张帆</a:t>
            </a:r>
            <a:endParaRPr lang="zh-CN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979191" y="4876315"/>
            <a:ext cx="2836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干事：马春红</a:t>
            </a:r>
            <a:endParaRPr lang="zh-CN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16333" y="1754266"/>
            <a:ext cx="3024820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perspectiveRelaxedModerately"/>
              <a:lightRig rig="threePt" dir="t"/>
            </a:scene3d>
          </a:bodyPr>
          <a:lstStyle/>
          <a:p>
            <a:r>
              <a:rPr lang="zh-CN" altLang="en-US" sz="2800" b="1" dirty="0" smtClean="0">
                <a:latin typeface="+mn-ea"/>
              </a:rPr>
              <a:t>望院</a:t>
            </a:r>
            <a:r>
              <a:rPr lang="en-US" altLang="zh-CN" sz="2800" b="1" dirty="0" smtClean="0">
                <a:latin typeface="+mn-ea"/>
              </a:rPr>
              <a:t>A318</a:t>
            </a:r>
            <a:r>
              <a:rPr lang="zh-CN" altLang="en-US" sz="2800" b="1" dirty="0" smtClean="0">
                <a:latin typeface="+mn-ea"/>
              </a:rPr>
              <a:t>、</a:t>
            </a:r>
            <a:r>
              <a:rPr lang="en-US" altLang="zh-CN" sz="2800" b="1" dirty="0" smtClean="0">
                <a:latin typeface="+mn-ea"/>
              </a:rPr>
              <a:t>A317</a:t>
            </a:r>
            <a:r>
              <a:rPr lang="zh-CN" altLang="en-US" sz="2800" b="1" dirty="0" smtClean="0">
                <a:latin typeface="+mn-ea"/>
              </a:rPr>
              <a:t>、</a:t>
            </a:r>
            <a:endParaRPr lang="en-US" altLang="zh-CN" sz="2800" b="1" dirty="0" smtClean="0">
              <a:latin typeface="+mn-ea"/>
            </a:endParaRPr>
          </a:p>
          <a:p>
            <a:r>
              <a:rPr lang="en-US" altLang="zh-CN" sz="2800" b="1" dirty="0">
                <a:latin typeface="+mn-ea"/>
              </a:rPr>
              <a:t> </a:t>
            </a:r>
            <a:r>
              <a:rPr lang="en-US" altLang="zh-CN" sz="2800" b="1" dirty="0" smtClean="0">
                <a:latin typeface="+mn-ea"/>
              </a:rPr>
              <a:t>   A308</a:t>
            </a:r>
            <a:r>
              <a:rPr lang="zh-CN" altLang="en-US" sz="2800" b="1" dirty="0" smtClean="0">
                <a:latin typeface="+mn-ea"/>
              </a:rPr>
              <a:t>、</a:t>
            </a:r>
            <a:r>
              <a:rPr lang="en-US" altLang="zh-CN" sz="2800" b="1" dirty="0" smtClean="0">
                <a:latin typeface="+mn-ea"/>
              </a:rPr>
              <a:t>A309</a:t>
            </a:r>
            <a:endParaRPr lang="zh-CN" altLang="en-US" sz="2800" b="1" dirty="0"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90405" y="3714126"/>
            <a:ext cx="4312840" cy="181588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zh-CN" altLang="en-US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ea"/>
              </a:rPr>
              <a:t>联系电话：</a:t>
            </a:r>
            <a:r>
              <a:rPr lang="en-US" altLang="zh-CN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ea"/>
              </a:rPr>
              <a:t>88213855</a:t>
            </a:r>
          </a:p>
          <a:p>
            <a:r>
              <a:rPr lang="en-US" altLang="zh-CN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ea"/>
              </a:rPr>
              <a:t>          88213014</a:t>
            </a:r>
          </a:p>
          <a:p>
            <a:r>
              <a:rPr lang="en-US" altLang="zh-CN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ea"/>
              </a:rPr>
              <a:t>          88213021</a:t>
            </a:r>
          </a:p>
          <a:p>
            <a:r>
              <a:rPr lang="en-US" altLang="zh-CN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ea"/>
              </a:rPr>
              <a:t>          88218255</a:t>
            </a:r>
            <a:endParaRPr lang="zh-CN" altLang="en-US" sz="2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699208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丝状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792</TotalTime>
  <Words>334</Words>
  <Application>Microsoft Office PowerPoint</Application>
  <PresentationFormat>自定义</PresentationFormat>
  <Paragraphs>102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丝状</vt:lpstr>
      <vt:lpstr>人事处有关工作介绍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人事处有关资源介绍</dc:title>
  <dc:creator>root</dc:creator>
  <cp:lastModifiedBy>SEEWO</cp:lastModifiedBy>
  <cp:revision>48</cp:revision>
  <dcterms:created xsi:type="dcterms:W3CDTF">2018-09-18T13:35:18Z</dcterms:created>
  <dcterms:modified xsi:type="dcterms:W3CDTF">2018-09-20T05:14:39Z</dcterms:modified>
</cp:coreProperties>
</file>