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92961" y="1179096"/>
            <a:ext cx="7613565" cy="1419726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人事处有关工作介绍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29100" y="3922295"/>
            <a:ext cx="3886200" cy="13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徐秀萍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ts val="5000"/>
              </a:lnSpc>
            </a:pP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41780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982" y="838018"/>
            <a:ext cx="4134465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花径不曾缘客</a:t>
            </a:r>
            <a:r>
              <a:rPr lang="zh-CN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</a:t>
            </a:r>
            <a:endParaRPr lang="en-US" altLang="zh-CN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86718" y="1981680"/>
            <a:ext cx="4414282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蓬门今始为君开</a:t>
            </a:r>
            <a:endParaRPr lang="zh-CN" alt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双波形 3"/>
          <p:cNvSpPr/>
          <p:nvPr/>
        </p:nvSpPr>
        <p:spPr>
          <a:xfrm>
            <a:off x="2917658" y="3597442"/>
            <a:ext cx="5973679" cy="235818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239326" y="4325605"/>
            <a:ext cx="5426242" cy="83099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人事处随时欢迎您！</a:t>
            </a:r>
            <a:endParaRPr lang="zh-CN" alt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673391" y="1222738"/>
            <a:ext cx="1227221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en-US" altLang="zh-CN" sz="8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361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394248" y="3459865"/>
            <a:ext cx="160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人事：</a:t>
            </a:r>
            <a:endParaRPr lang="en-US" altLang="zh-CN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44089" y="558582"/>
            <a:ext cx="4926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人事处工作内容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80900" y="1828800"/>
            <a:ext cx="1794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人才：</a:t>
            </a:r>
            <a:endParaRPr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80901" y="2701387"/>
            <a:ext cx="171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师资：</a:t>
            </a:r>
            <a:endParaRPr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0900" y="4281861"/>
            <a:ext cx="1716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工资：</a:t>
            </a:r>
            <a:endParaRPr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双大括号 13"/>
          <p:cNvSpPr/>
          <p:nvPr/>
        </p:nvSpPr>
        <p:spPr>
          <a:xfrm>
            <a:off x="3284621" y="2182743"/>
            <a:ext cx="109627" cy="267801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362498" y="3551506"/>
            <a:ext cx="121518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考核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62498" y="2732164"/>
            <a:ext cx="121518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育才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62498" y="1859577"/>
            <a:ext cx="121518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引才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62498" y="4343416"/>
            <a:ext cx="121518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薪资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5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31227" y="4247596"/>
            <a:ext cx="1377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育才</a:t>
            </a:r>
            <a:endParaRPr lang="zh-CN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96578" y="1351136"/>
            <a:ext cx="1403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引才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87754" y="440210"/>
            <a:ext cx="4196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高层次人才引进办法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87753" y="1058748"/>
            <a:ext cx="4259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海鸥计划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87753" y="1638836"/>
            <a:ext cx="4060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柔性人才引进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287753" y="2223611"/>
            <a:ext cx="444115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“和山学者”岗位计划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4108784" y="727912"/>
            <a:ext cx="178969" cy="1804736"/>
          </a:xfrm>
          <a:prstGeom prst="leftBrace">
            <a:avLst/>
          </a:prstGeom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Lef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493793" y="3592695"/>
            <a:ext cx="300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人才项目申报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53951" y="4370707"/>
            <a:ext cx="288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人才梯队培育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553951" y="5148719"/>
            <a:ext cx="2773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人才培养政策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397549" y="2285165"/>
            <a:ext cx="2398057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/>
              <a:t>高层次人才汇聚</a:t>
            </a:r>
            <a:endParaRPr lang="zh-CN" altLang="en-US" sz="2400" dirty="0"/>
          </a:p>
        </p:txBody>
      </p:sp>
      <p:sp>
        <p:nvSpPr>
          <p:cNvPr id="17" name="左大括号 16"/>
          <p:cNvSpPr/>
          <p:nvPr/>
        </p:nvSpPr>
        <p:spPr>
          <a:xfrm>
            <a:off x="4211804" y="3779922"/>
            <a:ext cx="178969" cy="1804736"/>
          </a:xfrm>
          <a:prstGeom prst="leftBrace">
            <a:avLst/>
          </a:prstGeom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Lef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149016" y="5072480"/>
            <a:ext cx="2781239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/>
              <a:t>青年人才脱颖而出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819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2224" y="2097839"/>
            <a:ext cx="206044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国家万人计划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704" y="2653425"/>
            <a:ext cx="28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国家特支计划</a:t>
            </a:r>
            <a:endParaRPr lang="zh-CN" alt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0874" y="1612916"/>
            <a:ext cx="210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杰出人才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0874" y="2879716"/>
            <a:ext cx="150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领军人才</a:t>
            </a:r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15968" y="429367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青年拔尖人才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9568" y="2168388"/>
            <a:ext cx="271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科技创新领军人才</a:t>
            </a:r>
            <a:endParaRPr lang="zh-CN" alt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4474" y="2651837"/>
            <a:ext cx="269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科技创业领军人才</a:t>
            </a:r>
            <a:endParaRPr lang="zh-CN" alt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4474" y="3115090"/>
            <a:ext cx="3693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哲学社会科学领军人才</a:t>
            </a:r>
            <a:endParaRPr lang="zh-CN" alt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4474" y="3561608"/>
            <a:ext cx="316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教学名师</a:t>
            </a:r>
            <a:endParaRPr lang="zh-CN" alt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4157472" y="1743456"/>
            <a:ext cx="183402" cy="2781055"/>
          </a:xfrm>
          <a:prstGeom prst="lef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左大括号 15"/>
          <p:cNvSpPr/>
          <p:nvPr/>
        </p:nvSpPr>
        <p:spPr>
          <a:xfrm>
            <a:off x="6449568" y="2559504"/>
            <a:ext cx="45719" cy="1232936"/>
          </a:xfrm>
          <a:prstGeom prst="lef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609344" y="3264700"/>
            <a:ext cx="215798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2012-2022</a:t>
            </a:r>
            <a:r>
              <a:rPr lang="zh-CN" altLang="en-US" sz="2400" b="1" dirty="0" smtClean="0">
                <a:latin typeface="+mj-ea"/>
                <a:ea typeface="+mj-ea"/>
              </a:rPr>
              <a:t>年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8528" y="4524511"/>
            <a:ext cx="168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自然科学</a:t>
            </a:r>
            <a:endParaRPr lang="zh-CN" alt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17801" y="5013824"/>
            <a:ext cx="185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工程技术</a:t>
            </a:r>
            <a:endParaRPr lang="zh-CN" alt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40966" y="5475489"/>
            <a:ext cx="234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哲学社会科学</a:t>
            </a:r>
            <a:endParaRPr lang="zh-CN" altLang="en-US" sz="2400" b="1" dirty="0"/>
          </a:p>
        </p:txBody>
      </p:sp>
      <p:sp>
        <p:nvSpPr>
          <p:cNvPr id="21" name="空心弧 20"/>
          <p:cNvSpPr/>
          <p:nvPr/>
        </p:nvSpPr>
        <p:spPr>
          <a:xfrm>
            <a:off x="1792224" y="4293678"/>
            <a:ext cx="1975104" cy="23083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线形标注 1 22"/>
          <p:cNvSpPr/>
          <p:nvPr/>
        </p:nvSpPr>
        <p:spPr>
          <a:xfrm>
            <a:off x="6717792" y="1487424"/>
            <a:ext cx="1603509" cy="475488"/>
          </a:xfrm>
          <a:prstGeom prst="borderCallout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线形标注 2 23"/>
          <p:cNvSpPr/>
          <p:nvPr/>
        </p:nvSpPr>
        <p:spPr>
          <a:xfrm>
            <a:off x="10424160" y="2473387"/>
            <a:ext cx="1243584" cy="549413"/>
          </a:xfrm>
          <a:prstGeom prst="borderCallout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089648" y="1517011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100</a:t>
            </a:r>
            <a:r>
              <a:rPr lang="zh-CN" altLang="en-US" sz="2400" b="1" dirty="0" smtClean="0"/>
              <a:t>名</a:t>
            </a:r>
            <a:endParaRPr lang="zh-CN" alt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424160" y="2536751"/>
            <a:ext cx="12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8000</a:t>
            </a:r>
            <a:r>
              <a:rPr lang="zh-CN" altLang="en-US" sz="2400" b="1" dirty="0" smtClean="0">
                <a:latin typeface="+mj-ea"/>
                <a:ea typeface="+mj-ea"/>
              </a:rPr>
              <a:t>名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30" name="椭圆形标注 29"/>
          <p:cNvSpPr/>
          <p:nvPr/>
        </p:nvSpPr>
        <p:spPr>
          <a:xfrm>
            <a:off x="6449568" y="4293678"/>
            <a:ext cx="1706880" cy="720146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717792" y="4409094"/>
            <a:ext cx="120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2000</a:t>
            </a:r>
            <a:r>
              <a:rPr lang="zh-CN" altLang="en-US" sz="2400" b="1" dirty="0" smtClean="0">
                <a:latin typeface="+mj-ea"/>
                <a:ea typeface="+mj-ea"/>
              </a:rPr>
              <a:t>名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32" name="七角星 31"/>
          <p:cNvSpPr/>
          <p:nvPr/>
        </p:nvSpPr>
        <p:spPr>
          <a:xfrm>
            <a:off x="8321040" y="4097106"/>
            <a:ext cx="2438400" cy="1899859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8644128" y="4858215"/>
            <a:ext cx="178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400" b="1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周岁以下</a:t>
            </a:r>
            <a:endParaRPr lang="zh-CN" altLang="en-US" sz="2400" b="1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357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8528" y="1475232"/>
            <a:ext cx="237744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浙江省万人计划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1956496"/>
            <a:ext cx="28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浙江省特支计划</a:t>
            </a:r>
            <a:endParaRPr lang="zh-CN" alt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8307" y="2590764"/>
            <a:ext cx="215798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2017-2027</a:t>
            </a:r>
            <a:r>
              <a:rPr lang="zh-CN" altLang="en-US" sz="2400" b="1" dirty="0" smtClean="0">
                <a:latin typeface="+mj-ea"/>
                <a:ea typeface="+mj-ea"/>
              </a:rPr>
              <a:t>年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6051" y="3590268"/>
            <a:ext cx="168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自然科学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65324" y="4079581"/>
            <a:ext cx="185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工程技术</a:t>
            </a:r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88489" y="4541246"/>
            <a:ext cx="234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哲学社会科学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88489" y="5021850"/>
            <a:ext cx="234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经济金融管理</a:t>
            </a:r>
            <a:endParaRPr lang="zh-CN" altLang="en-US" sz="2400" b="1" dirty="0"/>
          </a:p>
        </p:txBody>
      </p:sp>
      <p:sp>
        <p:nvSpPr>
          <p:cNvPr id="3" name="空心弧 2"/>
          <p:cNvSpPr/>
          <p:nvPr/>
        </p:nvSpPr>
        <p:spPr>
          <a:xfrm>
            <a:off x="1848307" y="3343518"/>
            <a:ext cx="1914144" cy="4203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8010" y="1374277"/>
            <a:ext cx="210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杰出人才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48010" y="2590764"/>
            <a:ext cx="150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领军人才</a:t>
            </a:r>
            <a:endParaRPr lang="zh-CN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7760" y="406629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青年拔尖人才</a:t>
            </a:r>
            <a:endParaRPr lang="zh-CN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36329" y="1612915"/>
            <a:ext cx="326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科技创新领军人才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6329" y="2074580"/>
            <a:ext cx="326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科技创业领军人才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1586" y="2536245"/>
            <a:ext cx="342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人文社科领军人才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51586" y="2965101"/>
            <a:ext cx="3688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教学名师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51586" y="3426766"/>
            <a:ext cx="326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高技能领军人才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1586" y="3843463"/>
            <a:ext cx="295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传统工艺领军人才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ea"/>
            </a:endParaRPr>
          </a:p>
        </p:txBody>
      </p:sp>
      <p:sp>
        <p:nvSpPr>
          <p:cNvPr id="21" name="左大括号 20"/>
          <p:cNvSpPr/>
          <p:nvPr/>
        </p:nvSpPr>
        <p:spPr>
          <a:xfrm>
            <a:off x="7156704" y="1936897"/>
            <a:ext cx="279624" cy="2142684"/>
          </a:xfrm>
          <a:prstGeom prst="leftBrace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左大括号 21"/>
          <p:cNvSpPr/>
          <p:nvPr/>
        </p:nvSpPr>
        <p:spPr>
          <a:xfrm>
            <a:off x="4698332" y="1612915"/>
            <a:ext cx="45719" cy="2697498"/>
          </a:xfrm>
          <a:prstGeom prst="leftBrace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37484" y="5228260"/>
            <a:ext cx="338689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2017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年，首批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199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名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1117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51386" y="2488987"/>
            <a:ext cx="252663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浙江省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人才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泪滴形 3"/>
          <p:cNvSpPr/>
          <p:nvPr/>
        </p:nvSpPr>
        <p:spPr>
          <a:xfrm>
            <a:off x="4729413" y="571478"/>
            <a:ext cx="2099511" cy="1064795"/>
          </a:xfrm>
          <a:prstGeom prst="teardro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5060" y="857107"/>
            <a:ext cx="194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2011-2020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年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71311" y="202732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第一层次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37483" y="2822003"/>
            <a:ext cx="246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第二层次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76586" y="3616684"/>
            <a:ext cx="2388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第三层次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10" name="左大括号 9"/>
          <p:cNvSpPr/>
          <p:nvPr/>
        </p:nvSpPr>
        <p:spPr>
          <a:xfrm>
            <a:off x="4884824" y="2279208"/>
            <a:ext cx="180472" cy="1558090"/>
          </a:xfrm>
          <a:prstGeom prst="lef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竖卷形 10"/>
          <p:cNvSpPr/>
          <p:nvPr/>
        </p:nvSpPr>
        <p:spPr>
          <a:xfrm>
            <a:off x="7694195" y="1358019"/>
            <a:ext cx="3080084" cy="33403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307805" y="2048375"/>
            <a:ext cx="188294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每五年一轮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22105" y="2660435"/>
            <a:ext cx="140769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428120" y="3184584"/>
            <a:ext cx="140167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464215" y="3708733"/>
            <a:ext cx="136558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56497" y="4464293"/>
            <a:ext cx="37458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省高校中青年学科带头人</a:t>
            </a:r>
            <a:endParaRPr lang="zh-CN" altLang="en-US" sz="2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56497" y="5142736"/>
            <a:ext cx="374583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钱江人才计划</a:t>
            </a:r>
            <a:r>
              <a:rPr lang="en-US" altLang="zh-CN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C\D</a:t>
            </a:r>
            <a:r>
              <a:rPr lang="zh-CN" alt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endParaRPr lang="zh-CN" altLang="en-US" sz="2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56497" y="5778672"/>
            <a:ext cx="37458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学校人才梯队（两年一次）</a:t>
            </a:r>
            <a:endParaRPr lang="zh-CN" altLang="en-US" sz="2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4463716" y="1307991"/>
            <a:ext cx="265696" cy="950163"/>
          </a:xfrm>
          <a:prstGeom prst="line">
            <a:avLst/>
          </a:prstGeom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/>
          <p:nvPr/>
        </p:nvCxnSpPr>
        <p:spPr>
          <a:xfrm>
            <a:off x="6882063" y="2510040"/>
            <a:ext cx="980574" cy="905376"/>
          </a:xfrm>
          <a:prstGeom prst="bentConnector3">
            <a:avLst/>
          </a:prstGeom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5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卷形 1"/>
          <p:cNvSpPr/>
          <p:nvPr/>
        </p:nvSpPr>
        <p:spPr>
          <a:xfrm>
            <a:off x="3110163" y="1624262"/>
            <a:ext cx="2622884" cy="257475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525253" y="2496142"/>
            <a:ext cx="2249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省高校高水平创新团队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横卷形 4"/>
          <p:cNvSpPr/>
          <p:nvPr/>
        </p:nvSpPr>
        <p:spPr>
          <a:xfrm>
            <a:off x="7182852" y="1623851"/>
            <a:ext cx="2502569" cy="2538663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585910" y="2416130"/>
            <a:ext cx="2033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校国际化协同创新团队</a:t>
            </a:r>
          </a:p>
        </p:txBody>
      </p:sp>
    </p:spTree>
    <p:extLst>
      <p:ext uri="{BB962C8B-B14F-4D97-AF65-F5344CB8AC3E}">
        <p14:creationId xmlns:p14="http://schemas.microsoft.com/office/powerpoint/2010/main" val="8150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03404" y="467323"/>
            <a:ext cx="2776289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ea"/>
              </a:rPr>
              <a:t>青年教师导师制</a:t>
            </a:r>
            <a:endParaRPr lang="zh-CN" alt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03404" y="1625964"/>
            <a:ext cx="3543301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ea"/>
              </a:rPr>
              <a:t>双师双能型教师培养</a:t>
            </a:r>
            <a:endParaRPr lang="zh-CN" alt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03404" y="1037234"/>
            <a:ext cx="5462339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ea"/>
              </a:rPr>
              <a:t>教职工国境内外培养（鲲鹏计划）</a:t>
            </a:r>
            <a:endParaRPr lang="zh-CN" alt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03403" y="2214695"/>
            <a:ext cx="354330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ea"/>
              </a:rPr>
              <a:t>高层次人才学术假</a:t>
            </a:r>
            <a:endParaRPr lang="zh-CN" alt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60556" y="2972558"/>
            <a:ext cx="271913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ea"/>
              </a:rPr>
              <a:t>教师资格证</a:t>
            </a:r>
            <a:endParaRPr lang="zh-CN" alt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60556" y="3549730"/>
            <a:ext cx="271913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ea"/>
              </a:rPr>
              <a:t>岗培证书</a:t>
            </a:r>
            <a:endParaRPr lang="zh-CN" alt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ea"/>
            </a:endParaRPr>
          </a:p>
        </p:txBody>
      </p:sp>
      <p:sp>
        <p:nvSpPr>
          <p:cNvPr id="10" name="左弧形箭头 9"/>
          <p:cNvSpPr/>
          <p:nvPr/>
        </p:nvSpPr>
        <p:spPr>
          <a:xfrm>
            <a:off x="2406316" y="673768"/>
            <a:ext cx="619626" cy="174457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左弧形箭头 10"/>
          <p:cNvSpPr/>
          <p:nvPr/>
        </p:nvSpPr>
        <p:spPr>
          <a:xfrm>
            <a:off x="2677026" y="3170321"/>
            <a:ext cx="348916" cy="631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流程图: 顺序访问存储器 11"/>
          <p:cNvSpPr/>
          <p:nvPr/>
        </p:nvSpPr>
        <p:spPr>
          <a:xfrm>
            <a:off x="2484521" y="4632158"/>
            <a:ext cx="1973179" cy="1624263"/>
          </a:xfrm>
          <a:prstGeom prst="flowChartMagnetic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806366" y="5021358"/>
            <a:ext cx="1561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职称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75055" y="4640430"/>
            <a:ext cx="104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类型</a:t>
            </a:r>
            <a:endParaRPr lang="zh-CN" altLang="en-US" sz="28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4975054" y="5606133"/>
            <a:ext cx="104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要求</a:t>
            </a:r>
            <a:endParaRPr lang="zh-CN" altLang="en-US" sz="28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6377372" y="3318897"/>
            <a:ext cx="211099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教学科研并重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77372" y="3811340"/>
            <a:ext cx="211099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教学为主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77373" y="4303783"/>
            <a:ext cx="21109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科研为主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77372" y="4791634"/>
            <a:ext cx="211099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社会服务推广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左弧形箭头 19"/>
          <p:cNvSpPr/>
          <p:nvPr/>
        </p:nvSpPr>
        <p:spPr>
          <a:xfrm>
            <a:off x="6021802" y="3651584"/>
            <a:ext cx="204540" cy="13697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60905" y="5519528"/>
            <a:ext cx="520967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教学工作量，论文、项目、奖项；出国境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6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个月以上；学历；任职年限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6281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484767" y="589939"/>
            <a:ext cx="396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人事处工作人员</a:t>
            </a:r>
            <a:endParaRPr lang="zh-CN" altLang="en-U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55129" y="1967163"/>
            <a:ext cx="301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处长：徐秀萍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79192" y="2654727"/>
            <a:ext cx="3206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副处长：蒋燕霞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55128" y="3421739"/>
            <a:ext cx="4511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人才人事副主管：张林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79191" y="4149028"/>
            <a:ext cx="4487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师资劳资副主管：张帆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79191" y="4876315"/>
            <a:ext cx="283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干事：马春红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6333" y="1754266"/>
            <a:ext cx="302482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zh-CN" altLang="en-US" sz="2800" b="1" dirty="0" smtClean="0">
                <a:latin typeface="+mn-ea"/>
              </a:rPr>
              <a:t>望院</a:t>
            </a:r>
            <a:r>
              <a:rPr lang="en-US" altLang="zh-CN" sz="2800" b="1" dirty="0" smtClean="0">
                <a:latin typeface="+mn-ea"/>
              </a:rPr>
              <a:t>A318</a:t>
            </a:r>
            <a:r>
              <a:rPr lang="zh-CN" altLang="en-US" sz="2800" b="1" dirty="0" smtClean="0">
                <a:latin typeface="+mn-ea"/>
              </a:rPr>
              <a:t>、</a:t>
            </a:r>
            <a:r>
              <a:rPr lang="en-US" altLang="zh-CN" sz="2800" b="1" dirty="0" smtClean="0">
                <a:latin typeface="+mn-ea"/>
              </a:rPr>
              <a:t>A317</a:t>
            </a:r>
            <a:r>
              <a:rPr lang="zh-CN" altLang="en-US" sz="2800" b="1" dirty="0" smtClean="0">
                <a:latin typeface="+mn-ea"/>
              </a:rPr>
              <a:t>、</a:t>
            </a:r>
            <a:endParaRPr lang="en-US" altLang="zh-CN" sz="2800" b="1" dirty="0" smtClean="0">
              <a:latin typeface="+mn-ea"/>
            </a:endParaRPr>
          </a:p>
          <a:p>
            <a:r>
              <a:rPr lang="en-US" altLang="zh-CN" sz="2800" b="1" dirty="0">
                <a:latin typeface="+mn-ea"/>
              </a:rPr>
              <a:t> </a:t>
            </a:r>
            <a:r>
              <a:rPr lang="en-US" altLang="zh-CN" sz="2800" b="1" dirty="0" smtClean="0">
                <a:latin typeface="+mn-ea"/>
              </a:rPr>
              <a:t>   A308</a:t>
            </a:r>
            <a:r>
              <a:rPr lang="zh-CN" altLang="en-US" sz="2800" b="1" dirty="0" smtClean="0">
                <a:latin typeface="+mn-ea"/>
              </a:rPr>
              <a:t>、</a:t>
            </a:r>
            <a:r>
              <a:rPr lang="en-US" altLang="zh-CN" sz="2800" b="1" dirty="0" smtClean="0">
                <a:latin typeface="+mn-ea"/>
              </a:rPr>
              <a:t>A309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0405" y="3714126"/>
            <a:ext cx="4312840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CN" alt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联系电话：</a:t>
            </a:r>
            <a:r>
              <a:rPr lang="en-US" altLang="zh-CN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88213855</a:t>
            </a:r>
          </a:p>
          <a:p>
            <a:r>
              <a:rPr lang="en-US" altLang="zh-CN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          88213014</a:t>
            </a:r>
          </a:p>
          <a:p>
            <a:r>
              <a:rPr lang="en-US" altLang="zh-CN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          88213021</a:t>
            </a:r>
          </a:p>
          <a:p>
            <a:r>
              <a:rPr lang="en-US" altLang="zh-CN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          88218255</a:t>
            </a:r>
            <a:endParaRPr lang="zh-CN" alt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9920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</TotalTime>
  <Words>334</Words>
  <Application>Microsoft Office PowerPoint</Application>
  <PresentationFormat>自定义</PresentationFormat>
  <Paragraphs>102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丝状</vt:lpstr>
      <vt:lpstr>人事处有关工作介绍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人事处有关资源介绍</dc:title>
  <dc:creator>root</dc:creator>
  <cp:lastModifiedBy>SEEWO</cp:lastModifiedBy>
  <cp:revision>48</cp:revision>
  <dcterms:created xsi:type="dcterms:W3CDTF">2018-09-18T13:35:18Z</dcterms:created>
  <dcterms:modified xsi:type="dcterms:W3CDTF">2018-09-20T05:14:39Z</dcterms:modified>
</cp:coreProperties>
</file>